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4"/>
  </p:normalViewPr>
  <p:slideViewPr>
    <p:cSldViewPr snapToGrid="0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83D70-91AA-429A-BD57-1CB6792B30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36" y="1078030"/>
            <a:ext cx="9288096" cy="2956718"/>
          </a:xfrm>
        </p:spPr>
        <p:txBody>
          <a:bodyPr anchor="t">
            <a:noAutofit/>
          </a:bodyPr>
          <a:lstStyle>
            <a:lvl1pPr algn="l">
              <a:defRPr sz="6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5D245-B564-481D-A323-F73C5BCA8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8136" y="4455621"/>
            <a:ext cx="9288096" cy="1435331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E072EE-51B3-4C0C-A460-4684AB0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422A5-3076-413B-84CB-ED3BA417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67C68-40D5-477E-9DBC-C28FD4B11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21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6C900-05BC-4021-B69F-2DAF974B7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6E227-253A-44A0-9404-1CFD8CE4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F5A02-0FC4-41C8-A13C-4C929B288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59378-C430-49DB-B2D6-E32FBBCD4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9D57D-CB8E-4E67-AE2D-2790E2AA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06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CF945-D70F-49C1-8CE5-5758C1166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0" y="1091381"/>
            <a:ext cx="2171700" cy="495336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FDB721-04AA-4330-8045-3F2D9BB4B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091381"/>
            <a:ext cx="8265340" cy="4953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18C15-991C-4C71-8DCD-DB3B38888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8CC3-5830-4EFA-B28E-1648904DE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91B6-E419-4483-9B66-3C758788B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E447C6A-78C3-4687-9A71-A05DBF6700DE}"/>
              </a:ext>
            </a:extLst>
          </p:cNvPr>
          <p:cNvCxnSpPr>
            <a:cxnSpLocks/>
          </p:cNvCxnSpPr>
          <p:nvPr/>
        </p:nvCxnSpPr>
        <p:spPr>
          <a:xfrm>
            <a:off x="11387805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861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E2F5-9D3C-4BE7-9AD5-335B31CF2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98C4F-4BF6-47CF-ABEE-2B12748C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39070-70D2-4DD1-A439-155343FE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1AB30-CD74-471D-9FA6-ADC0C901E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137C4-F19E-4521-8DCB-4E0CF9CA3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55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8007D-9B1D-4E2C-B38F-29C682099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9127"/>
            <a:ext cx="9272260" cy="3472874"/>
          </a:xfrm>
        </p:spPr>
        <p:txBody>
          <a:bodyPr anchor="t">
            <a:normAutofit/>
          </a:bodyPr>
          <a:lstStyle>
            <a:lvl1pPr>
              <a:defRPr sz="40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C51B-B525-4032-9D08-2978D7367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0939" y="4572000"/>
            <a:ext cx="9272262" cy="1320801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08851-4DCC-447C-828A-5F7E66F76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94542-CAEF-4D6C-BE6A-BC100F05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BDE40-8468-4051-9703-B751608AA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948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BF7AE-3892-4896-8C15-7A35A41EF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88136"/>
            <a:ext cx="9890066" cy="129422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9A26-86F1-4817-B243-4DE63B4F18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2185" y="2440568"/>
            <a:ext cx="4841505" cy="38012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4BF9B-EA16-48C8-96B9-7A66051BE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40568"/>
            <a:ext cx="4806002" cy="3801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E2D9F-1FCE-4A1C-996E-DB05777A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29E05-3F6C-40BF-9324-118588B6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BE013-C5C0-4CBD-982E-36F037F73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45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ED885-5FE5-4407-BE4D-FAD01C40A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84333"/>
            <a:ext cx="9949455" cy="8388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22A77-C134-4857-83E5-51217D3C2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2088" y="1923190"/>
            <a:ext cx="4816475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ECBFE-C62C-471B-BFE4-1272EAC34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2088" y="2825791"/>
            <a:ext cx="4816475" cy="33638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AFC6-F407-4F35-BD37-B32F9B4036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5482" y="1923190"/>
            <a:ext cx="4824913" cy="83885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000" b="1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8D60D5-0F83-46CB-92F3-849FC08E6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5482" y="2825791"/>
            <a:ext cx="4824913" cy="3363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AE694-5CA0-48DA-90D3-EC42BD1D8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0A80D-4CCB-4899-9E1D-A5967F4E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753A9D-469A-4ED9-99A1-7E4B115F8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77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7C91E-0A11-4E5D-9B8D-5316E73A2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8A8D1-71AD-4F9F-B393-9EED83FE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E36922-9A4C-453D-9B70-0C3A7028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AAEF2-65DC-4E28-9AA4-5115ACB07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742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48B02B-A32A-4383-BBC7-0C383390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FF7E77-47E0-4F9E-9148-8D0C59C0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8005A2-ECF0-4759-A17B-FDECE8068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40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1DD4B-5676-477E-8C52-4C1CF160F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4448"/>
            <a:ext cx="3785860" cy="1554362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A3E63-EB15-4D82-BF2B-36BB030C4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500" y="922689"/>
            <a:ext cx="548600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BE994E-BAB7-43DC-A0E4-C779CF2A3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701254"/>
            <a:ext cx="3785860" cy="316773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EFAAA-1B70-42AA-ADCC-F49B5813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7B6CC-1C13-4F34-AC86-CCD442C8C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1B638-9061-41AD-AF47-73A4AF8B7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16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C43-1676-4A29-83F9-D788ED2E7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940" y="1097280"/>
            <a:ext cx="3785860" cy="1559740"/>
          </a:xfrm>
        </p:spPr>
        <p:txBody>
          <a:bodyPr anchor="t">
            <a:normAutofit/>
          </a:bodyPr>
          <a:lstStyle>
            <a:lvl1pPr>
              <a:defRPr sz="28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14A903-97C7-4349-B8CE-1BBED1942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4500" y="1143000"/>
            <a:ext cx="5486400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0A9F58-4AEB-4286-98F7-3C77AA913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0940" y="2697480"/>
            <a:ext cx="3785860" cy="309342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55A58-F085-4500-AF61-045B12C8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36470-561D-49AE-AC84-B79D483FD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F2BE2-DF21-4683-9D5F-849A525FD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12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438DC-3CEE-4170-9B1C-BAC05CD8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0245"/>
            <a:ext cx="9922764" cy="12942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9D24-DCBE-47F9-8B85-8A118B02B3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136" y="2447778"/>
            <a:ext cx="9922764" cy="3838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F5788-BDCE-49E2-80AE-31C739C6A0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15200" y="6389688"/>
            <a:ext cx="3695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A1E45834-53BD-4C8F-B791-CD5378F4150E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5844-8163-4D82-BEFC-BC2D8D511B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90940" y="6389688"/>
            <a:ext cx="44335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98A50-C435-4220-82C6-C8D62A7C9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190" y="6389688"/>
            <a:ext cx="940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719D7796-F675-488F-AC46-C88938C80352}" type="slidenum">
              <a:rPr lang="en-US" smtClean="0"/>
              <a:t>‹#›</a:t>
            </a:fld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8689CE0-64D2-447C-9C1F-872D111D8AC3}"/>
              </a:ext>
            </a:extLst>
          </p:cNvPr>
          <p:cNvCxnSpPr>
            <a:cxnSpLocks/>
          </p:cNvCxnSpPr>
          <p:nvPr/>
        </p:nvCxnSpPr>
        <p:spPr>
          <a:xfrm>
            <a:off x="0" y="118520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01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b="1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228600" algn="l" defTabSz="914400" rtl="0" eaLnBrk="1" latinLnBrk="0" hangingPunct="1">
        <a:lnSpc>
          <a:spcPct val="130000"/>
        </a:lnSpc>
        <a:spcBef>
          <a:spcPts val="500"/>
        </a:spcBef>
        <a:buFont typeface="Neue Haas Grotesk Text Pro" panose="020B0504020202020204" pitchFamily="34" charset="0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0B7304F-E6C0-414A-A6DA-6D87129AC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6D332712-B302-8AE3-4F1E-4C3DD80421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0450" b="6969"/>
          <a:stretch/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1396E8-8E57-24F2-14E5-59B9F6D5D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2" y="1142706"/>
            <a:ext cx="12013097" cy="3898191"/>
          </a:xfrm>
        </p:spPr>
        <p:txBody>
          <a:bodyPr anchor="t">
            <a:normAutofit/>
          </a:bodyPr>
          <a:lstStyle/>
          <a:p>
            <a:r>
              <a:rPr lang="en-US" sz="11500" dirty="0" err="1">
                <a:solidFill>
                  <a:srgbClr val="FFFFFF"/>
                </a:solidFill>
              </a:rPr>
              <a:t>Neuralink</a:t>
            </a:r>
            <a:r>
              <a:rPr lang="en-US" sz="11500" dirty="0">
                <a:solidFill>
                  <a:srgbClr val="FFFFFF"/>
                </a:solidFill>
              </a:rPr>
              <a:t>:</a:t>
            </a:r>
            <a:br>
              <a:rPr lang="en-US" sz="115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revolutionizing our lives with smart prosthetics </a:t>
            </a:r>
            <a:endParaRPr lang="en-US" sz="115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A432F3-E2A3-7E73-340C-3B0D79DC7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100" y="5104691"/>
            <a:ext cx="9929231" cy="794148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Brian Eduardo Casio Iracheta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63B6C4-0500-4B1A-9149-4A6C7EDAF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387805" y="5715292"/>
            <a:ext cx="804195" cy="0"/>
          </a:xfrm>
          <a:prstGeom prst="line">
            <a:avLst/>
          </a:prstGeom>
          <a:ln w="1206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106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41F06-E022-6666-1F45-5AA74A0B2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points: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D18CF-E967-6E1D-62A3-1E61D8BA1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Definition of </a:t>
            </a:r>
            <a:r>
              <a:rPr lang="en-US" sz="2800" dirty="0" err="1"/>
              <a:t>Neuralink</a:t>
            </a:r>
            <a:r>
              <a:rPr lang="en-US" sz="2800" dirty="0"/>
              <a:t> and smart prosthetics </a:t>
            </a:r>
          </a:p>
          <a:p>
            <a:r>
              <a:rPr lang="en-US" sz="2800" dirty="0"/>
              <a:t>Whether these should exist</a:t>
            </a:r>
          </a:p>
          <a:p>
            <a:r>
              <a:rPr lang="en-US" sz="2800" dirty="0"/>
              <a:t>Pros and cons. </a:t>
            </a:r>
          </a:p>
          <a:p>
            <a:r>
              <a:rPr lang="en-US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09772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0B51387-DF62-4500-88D6-AEF5409C4D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1A67FB93-E092-450C-8675-960F10D5C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lon Musk shows Neuralink brain implant working in a pig - CNET">
            <a:extLst>
              <a:ext uri="{FF2B5EF4-FFF2-40B4-BE49-F238E27FC236}">
                <a16:creationId xmlns:a16="http://schemas.microsoft.com/office/drawing/2014/main" id="{D8D13F35-137F-6B7F-4AB2-0E42C2B024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pattFill prst="pct40">
            <a:fgClr>
              <a:schemeClr val="tx1">
                <a:lumMod val="95000"/>
                <a:lumOff val="5000"/>
              </a:schemeClr>
            </a:fgClr>
            <a:bgClr>
              <a:schemeClr val="tx1">
                <a:lumMod val="95000"/>
                <a:lumOff val="5000"/>
              </a:schemeClr>
            </a:bgClr>
          </a:pattFill>
          <a:effectLst>
            <a:outerShdw blurRad="89677" dist="50800" dir="5400000" sx="200000" sy="200000" algn="ctr" rotWithShape="0">
              <a:schemeClr val="tx1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4A7E32-7A2F-5E8D-FD85-758084B27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38" y="471379"/>
            <a:ext cx="5625342" cy="3295824"/>
          </a:xfrm>
        </p:spPr>
        <p:txBody>
          <a:bodyPr>
            <a:normAutofit/>
          </a:bodyPr>
          <a:lstStyle/>
          <a:p>
            <a:r>
              <a:rPr lang="en-US" sz="6000" dirty="0" err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Neuralink</a:t>
            </a:r>
            <a:r>
              <a:rPr lang="en-US" sz="6000" dirty="0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and smart prosthetics definition.</a:t>
            </a:r>
          </a:p>
        </p:txBody>
      </p: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F0748755-DDBC-46D0-91EC-1212A8EE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3881"/>
            <a:ext cx="804195" cy="0"/>
          </a:xfrm>
          <a:prstGeom prst="line">
            <a:avLst/>
          </a:prstGeom>
          <a:ln w="8572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FCB46-3D9D-BCBE-F1BA-3BCD5A75E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471380"/>
            <a:ext cx="4572000" cy="5815120"/>
          </a:xfrm>
        </p:spPr>
        <p:txBody>
          <a:bodyPr>
            <a:normAutofit/>
          </a:bodyPr>
          <a:lstStyle/>
          <a:p>
            <a:r>
              <a:rPr lang="en-US" dirty="0" err="1">
                <a:ln w="3175"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Neuralink</a:t>
            </a:r>
            <a:r>
              <a:rPr lang="en-US" dirty="0">
                <a:ln w="3175"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is a brain-computer interface fully implantable, cosmetically invisible, and designed to let you control a device anywhere you go (Becher, 2024). </a:t>
            </a:r>
          </a:p>
          <a:p>
            <a:endParaRPr lang="en-US" dirty="0">
              <a:ln w="3175"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ln w="3175"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Artificial body part or extension that can read the user’s electrical or mechanical signals from the new device and act accordingly (Joiner, 2022).</a:t>
            </a:r>
          </a:p>
          <a:p>
            <a:pPr marL="0" indent="0">
              <a:buNone/>
            </a:pPr>
            <a:endParaRPr lang="en-US" dirty="0">
              <a:ln w="3175"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dirty="0">
                <a:ln w="3175">
                  <a:noFill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40 brain-computer interface trials under way</a:t>
            </a:r>
          </a:p>
          <a:p>
            <a:endParaRPr lang="en-US" dirty="0">
              <a:ln w="3175">
                <a:noFill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1042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taking a selfie&#10;&#10;Description automatically generated">
            <a:extLst>
              <a:ext uri="{FF2B5EF4-FFF2-40B4-BE49-F238E27FC236}">
                <a16:creationId xmlns:a16="http://schemas.microsoft.com/office/drawing/2014/main" id="{D31AF303-6022-3790-7961-9F1D7D8F5A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47" r="20038" b="1"/>
          <a:stretch/>
        </p:blipFill>
        <p:spPr>
          <a:xfrm>
            <a:off x="-6507" y="1183339"/>
            <a:ext cx="4046132" cy="5707537"/>
          </a:xfrm>
          <a:prstGeom prst="rect">
            <a:avLst/>
          </a:prstGeom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DD82D226-A91C-4BEF-2339-8537A8ECC6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24" r="1031" b="1"/>
          <a:stretch/>
        </p:blipFill>
        <p:spPr>
          <a:xfrm>
            <a:off x="4094960" y="10"/>
            <a:ext cx="4029005" cy="5707527"/>
          </a:xfrm>
          <a:prstGeom prst="rect">
            <a:avLst/>
          </a:prstGeom>
        </p:spPr>
      </p:pic>
      <p:pic>
        <p:nvPicPr>
          <p:cNvPr id="5" name="Picture 4" descr="A screenshot of a dog&#10;&#10;Description automatically generated">
            <a:extLst>
              <a:ext uri="{FF2B5EF4-FFF2-40B4-BE49-F238E27FC236}">
                <a16:creationId xmlns:a16="http://schemas.microsoft.com/office/drawing/2014/main" id="{02BEBE3C-5F93-7D48-931B-B04C7F78A2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138" r="13736" b="3"/>
          <a:stretch/>
        </p:blipFill>
        <p:spPr>
          <a:xfrm>
            <a:off x="8179347" y="1183339"/>
            <a:ext cx="4012654" cy="570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6C433D98-67CA-4678-8F07-275230C07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4507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16289-3365-F4A7-B9E4-49091C05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784" y="2989699"/>
            <a:ext cx="5021216" cy="3296799"/>
          </a:xfrm>
        </p:spPr>
        <p:txBody>
          <a:bodyPr>
            <a:normAutofit/>
          </a:bodyPr>
          <a:lstStyle/>
          <a:p>
            <a:r>
              <a:rPr lang="en-US" sz="4000"/>
              <a:t>To be, or not to be?</a:t>
            </a:r>
            <a:br>
              <a:rPr lang="en-US" sz="4000"/>
            </a:br>
            <a:r>
              <a:rPr lang="en-US" sz="4000"/>
              <a:t>Existence of Smart Prosthetics </a:t>
            </a:r>
          </a:p>
        </p:txBody>
      </p:sp>
      <p:pic>
        <p:nvPicPr>
          <p:cNvPr id="2052" name="Picture 4" descr="On-X Mitral Valve MV Replacement">
            <a:extLst>
              <a:ext uri="{FF2B5EF4-FFF2-40B4-BE49-F238E27FC236}">
                <a16:creationId xmlns:a16="http://schemas.microsoft.com/office/drawing/2014/main" id="{B6B04D3F-E82F-D56F-5BBB-13A18362C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0" b="16639"/>
          <a:stretch/>
        </p:blipFill>
        <p:spPr bwMode="auto">
          <a:xfrm>
            <a:off x="20" y="-14507"/>
            <a:ext cx="7315180" cy="231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On-X prosthetic heart valve design and features. (1) Pure carbon, (2)... |  Download Scientific Diagram">
            <a:extLst>
              <a:ext uri="{FF2B5EF4-FFF2-40B4-BE49-F238E27FC236}">
                <a16:creationId xmlns:a16="http://schemas.microsoft.com/office/drawing/2014/main" id="{96B5A379-5976-31C9-9535-AB35D0CBA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5" b="2192"/>
          <a:stretch/>
        </p:blipFill>
        <p:spPr bwMode="auto">
          <a:xfrm>
            <a:off x="7315198" y="-14507"/>
            <a:ext cx="4876800" cy="2315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E29BA74B-ECB4-4E0C-ADC9-17655FFE1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2822" y="3086248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0AC34-F52F-C489-076D-B00092CEC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977" y="4608602"/>
            <a:ext cx="7682613" cy="3355791"/>
          </a:xfrm>
        </p:spPr>
        <p:txBody>
          <a:bodyPr anchor="t">
            <a:normAutofit/>
          </a:bodyPr>
          <a:lstStyle/>
          <a:p>
            <a:r>
              <a:rPr lang="en-US" sz="2400" dirty="0"/>
              <a:t>Should devices like this exist? These already exist! </a:t>
            </a:r>
          </a:p>
          <a:p>
            <a:r>
              <a:rPr lang="en-US" sz="2400" dirty="0"/>
              <a:t>On-X valve (</a:t>
            </a:r>
            <a:r>
              <a:rPr lang="en-US" sz="2400" dirty="0" err="1"/>
              <a:t>Chaudary</a:t>
            </a:r>
            <a:r>
              <a:rPr lang="en-US" sz="2400" dirty="0"/>
              <a:t>, 2017).</a:t>
            </a:r>
          </a:p>
          <a:p>
            <a:r>
              <a:rPr lang="en-US" sz="2400" dirty="0"/>
              <a:t>Disabilities: smart prosthetics supports basic human rights (United Nations, 2022). 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C81ECBD-F841-DB56-C245-35848EEAE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7397" y="2498974"/>
            <a:ext cx="3020395" cy="3912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7496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5" name="Rectangle 3094">
            <a:extLst>
              <a:ext uri="{FF2B5EF4-FFF2-40B4-BE49-F238E27FC236}">
                <a16:creationId xmlns:a16="http://schemas.microsoft.com/office/drawing/2014/main" id="{6C433D98-67CA-4678-8F07-275230C07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63FCF-7DB2-5983-23A6-15ED99AD7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136" y="1097280"/>
            <a:ext cx="5630816" cy="3032253"/>
          </a:xfrm>
        </p:spPr>
        <p:txBody>
          <a:bodyPr>
            <a:normAutofit/>
          </a:bodyPr>
          <a:lstStyle/>
          <a:p>
            <a:r>
              <a:rPr lang="en-US" sz="6000"/>
              <a:t>Pros and cons of smart prosthetics. </a:t>
            </a:r>
          </a:p>
        </p:txBody>
      </p:sp>
      <p:cxnSp>
        <p:nvCxnSpPr>
          <p:cNvPr id="3097" name="Straight Connector 3096">
            <a:extLst>
              <a:ext uri="{FF2B5EF4-FFF2-40B4-BE49-F238E27FC236}">
                <a16:creationId xmlns:a16="http://schemas.microsoft.com/office/drawing/2014/main" id="{E29BA74B-ECB4-4E0C-ADC9-17655FFE1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184875"/>
            <a:ext cx="804195" cy="0"/>
          </a:xfrm>
          <a:prstGeom prst="line">
            <a:avLst/>
          </a:prstGeom>
          <a:ln w="857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C587E-DC32-6B36-9583-C573B24BF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8601" y="1051560"/>
            <a:ext cx="3960463" cy="3077749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Pros: </a:t>
            </a:r>
          </a:p>
          <a:p>
            <a:pPr>
              <a:lnSpc>
                <a:spcPct val="120000"/>
              </a:lnSpc>
            </a:pPr>
            <a:r>
              <a:rPr lang="en-US" dirty="0"/>
              <a:t>enhanced functionality, neural integration, continuous improvement. (</a:t>
            </a:r>
            <a:r>
              <a:rPr lang="en-US" dirty="0" err="1"/>
              <a:t>Sakharkar</a:t>
            </a:r>
            <a:r>
              <a:rPr lang="en-US"/>
              <a:t>, 2022). </a:t>
            </a:r>
          </a:p>
          <a:p>
            <a:pPr>
              <a:lnSpc>
                <a:spcPct val="120000"/>
              </a:lnSpc>
            </a:pPr>
            <a:r>
              <a:rPr lang="en-US" dirty="0"/>
              <a:t>Cons: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privacy concerns, accessibility and affordability, ethical dilemmas. 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  <p:pic>
        <p:nvPicPr>
          <p:cNvPr id="3080" name="Picture 8" descr="What Would You Do? Ethical Dilemmas in the Workplace">
            <a:extLst>
              <a:ext uri="{FF2B5EF4-FFF2-40B4-BE49-F238E27FC236}">
                <a16:creationId xmlns:a16="http://schemas.microsoft.com/office/drawing/2014/main" id="{6691248C-8E54-249C-E8E3-F9638978E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0"/>
          <a:stretch/>
        </p:blipFill>
        <p:spPr bwMode="auto">
          <a:xfrm>
            <a:off x="8509866" y="4552910"/>
            <a:ext cx="3656411" cy="228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ow AI is Helping Power Next-Generation Prosthetic Limbs">
            <a:extLst>
              <a:ext uri="{FF2B5EF4-FFF2-40B4-BE49-F238E27FC236}">
                <a16:creationId xmlns:a16="http://schemas.microsoft.com/office/drawing/2014/main" id="{DAFE599C-51C0-0F8D-9E80-68F9372E62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6653"/>
          <a:stretch/>
        </p:blipFill>
        <p:spPr bwMode="auto">
          <a:xfrm>
            <a:off x="0" y="4616034"/>
            <a:ext cx="3662448" cy="228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DHR - Continuous Improvement Practitioner (CIP) Program">
            <a:extLst>
              <a:ext uri="{FF2B5EF4-FFF2-40B4-BE49-F238E27FC236}">
                <a16:creationId xmlns:a16="http://schemas.microsoft.com/office/drawing/2014/main" id="{2EB9EC47-32FE-C909-B5B1-9CA7E679DE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66" b="21606"/>
          <a:stretch/>
        </p:blipFill>
        <p:spPr bwMode="auto">
          <a:xfrm>
            <a:off x="3682135" y="4530861"/>
            <a:ext cx="4876800" cy="228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943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AC8-3F18-93E0-E03A-10B7E60B9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4D7D2-D7DF-2936-7F50-AD82EC1B3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136" y="2079321"/>
            <a:ext cx="9922764" cy="4207179"/>
          </a:xfrm>
        </p:spPr>
        <p:txBody>
          <a:bodyPr>
            <a:normAutofit/>
          </a:bodyPr>
          <a:lstStyle/>
          <a:p>
            <a:r>
              <a:rPr lang="en-US" sz="2400" dirty="0"/>
              <a:t>Big step forward in assistive technology. </a:t>
            </a:r>
          </a:p>
          <a:p>
            <a:r>
              <a:rPr lang="en-US" sz="2400" dirty="0"/>
              <a:t>They help with the quality of life of people who need them and make society more inclusive. </a:t>
            </a:r>
          </a:p>
          <a:p>
            <a:r>
              <a:rPr lang="en-US" sz="2400" dirty="0"/>
              <a:t>I hope that now you see this technology with new eyes and hopefully we never have the need to use this kind of technology for ourselves or our loved ones, but I desire a future where their assistance is readily accessible when needed. </a:t>
            </a:r>
          </a:p>
        </p:txBody>
      </p:sp>
    </p:spTree>
    <p:extLst>
      <p:ext uri="{BB962C8B-B14F-4D97-AF65-F5344CB8AC3E}">
        <p14:creationId xmlns:p14="http://schemas.microsoft.com/office/powerpoint/2010/main" val="3513902211"/>
      </p:ext>
    </p:extLst>
  </p:cSld>
  <p:clrMapOvr>
    <a:masterClrMapping/>
  </p:clrMapOvr>
</p:sld>
</file>

<file path=ppt/theme/theme1.xml><?xml version="1.0" encoding="utf-8"?>
<a:theme xmlns:a="http://schemas.openxmlformats.org/drawingml/2006/main" name="BjornVTI">
  <a:themeElements>
    <a:clrScheme name="AnalogousFromRegularSeed_2SEEDS">
      <a:dk1>
        <a:srgbClr val="000000"/>
      </a:dk1>
      <a:lt1>
        <a:srgbClr val="FFFFFF"/>
      </a:lt1>
      <a:dk2>
        <a:srgbClr val="23323E"/>
      </a:dk2>
      <a:lt2>
        <a:srgbClr val="E8E3E2"/>
      </a:lt2>
      <a:accent1>
        <a:srgbClr val="3B94B1"/>
      </a:accent1>
      <a:accent2>
        <a:srgbClr val="46B4A1"/>
      </a:accent2>
      <a:accent3>
        <a:srgbClr val="4D74C3"/>
      </a:accent3>
      <a:accent4>
        <a:srgbClr val="B13B58"/>
      </a:accent4>
      <a:accent5>
        <a:srgbClr val="C3604D"/>
      </a:accent5>
      <a:accent6>
        <a:srgbClr val="B1803B"/>
      </a:accent6>
      <a:hlink>
        <a:srgbClr val="BF5F3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jornVTI" id="{D01443FD-65CF-4AEF-9B9D-4466C96F9785}" vid="{36EF4262-385E-40E6-B073-FB18FD98BF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246</Words>
  <Application>Microsoft Macintosh PowerPoint</Application>
  <PresentationFormat>Widescreen</PresentationFormat>
  <Paragraphs>26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Neue Haas Grotesk Text Pro</vt:lpstr>
      <vt:lpstr>BjornVTI</vt:lpstr>
      <vt:lpstr>Neuralink: revolutionizing our lives with smart prosthetics </vt:lpstr>
      <vt:lpstr>Main points:</vt:lpstr>
      <vt:lpstr>Neuralink and smart prosthetics definition.</vt:lpstr>
      <vt:lpstr>PowerPoint Presentation</vt:lpstr>
      <vt:lpstr>To be, or not to be? Existence of Smart Prosthetics </vt:lpstr>
      <vt:lpstr>Pros and cons of smart prosthetics.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Neuralink: revolutionizing our lives with smart prosthetics </dc:title>
  <dc:creator>Casio Iracheta, Brian E.</dc:creator>
  <cp:lastModifiedBy>Casio Iracheta, Brian E.</cp:lastModifiedBy>
  <cp:revision>8</cp:revision>
  <dcterms:created xsi:type="dcterms:W3CDTF">2024-04-09T14:05:54Z</dcterms:created>
  <dcterms:modified xsi:type="dcterms:W3CDTF">2024-04-11T15:59:30Z</dcterms:modified>
</cp:coreProperties>
</file>

<file path=docProps/thumbnail.jpeg>
</file>